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80" r:id="rId4"/>
    <p:sldId id="281" r:id="rId5"/>
    <p:sldId id="282" r:id="rId6"/>
    <p:sldId id="283" r:id="rId7"/>
    <p:sldId id="284" r:id="rId8"/>
    <p:sldId id="285" r:id="rId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136A"/>
    <a:srgbClr val="7FA14B"/>
    <a:srgbClr val="1984CC"/>
    <a:srgbClr val="35759D"/>
    <a:srgbClr val="35B19D"/>
    <a:srgbClr val="000000"/>
    <a:srgbClr val="FFFF00"/>
    <a:srgbClr val="B3D3EA"/>
    <a:srgbClr val="78AD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9" autoAdjust="0"/>
    <p:restoredTop sz="95596" autoAdjust="0"/>
  </p:normalViewPr>
  <p:slideViewPr>
    <p:cSldViewPr>
      <p:cViewPr>
        <p:scale>
          <a:sx n="100" d="100"/>
          <a:sy n="100" d="100"/>
        </p:scale>
        <p:origin x="-1398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441B85-3D5C-409B-9D74-8D8E6F669256}" type="slidenum">
              <a:rPr lang="en-US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DCAD74-0A89-4E5E-94A6-BDC4AE4FF5B7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E7ABE-93AD-4090-894E-4AF7DF0F1E71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E7ABE-93AD-4090-894E-4AF7DF0F1E71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E7ABE-93AD-4090-894E-4AF7DF0F1E71}" type="slidenum">
              <a:rPr lang="en-US"/>
              <a:pPr/>
              <a:t>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E7ABE-93AD-4090-894E-4AF7DF0F1E71}" type="slidenum">
              <a:rPr lang="en-US"/>
              <a:pPr/>
              <a:t>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E7ABE-93AD-4090-894E-4AF7DF0F1E71}" type="slidenum">
              <a:rPr lang="en-US"/>
              <a:pPr/>
              <a:t>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E7ABE-93AD-4090-894E-4AF7DF0F1E71}" type="slidenum">
              <a:rPr lang="en-US"/>
              <a:pPr/>
              <a:t>7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133600"/>
            <a:ext cx="7772400" cy="70485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819400"/>
            <a:ext cx="7772400" cy="6858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7143750" y="381000"/>
            <a:ext cx="1847850" cy="57150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600200" y="381000"/>
            <a:ext cx="5391150" cy="57150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600200" y="1295400"/>
            <a:ext cx="3581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334000" y="1295400"/>
            <a:ext cx="3581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3810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295400"/>
            <a:ext cx="7315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652120" y="4221088"/>
            <a:ext cx="3263280" cy="1440160"/>
          </a:xfrm>
          <a:solidFill>
            <a:srgbClr val="7FA14B">
              <a:alpha val="43922"/>
            </a:srgbClr>
          </a:solidFill>
        </p:spPr>
        <p:txBody>
          <a:bodyPr/>
          <a:lstStyle/>
          <a:p>
            <a:pPr algn="l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Підготувала: </a:t>
            </a:r>
          </a:p>
          <a:p>
            <a:pPr algn="l"/>
            <a:r>
              <a:rPr lang="uk-UA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студентка 12 шк. групи </a:t>
            </a:r>
          </a:p>
          <a:p>
            <a:pPr algn="l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Савчук Ірина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11560" y="1772816"/>
            <a:ext cx="8303840" cy="1440160"/>
          </a:xfrm>
        </p:spPr>
        <p:txBody>
          <a:bodyPr/>
          <a:lstStyle/>
          <a:p>
            <a:pPr algn="ctr"/>
            <a:r>
              <a:rPr lang="uk-UA" dirty="0" smtClean="0"/>
              <a:t>Тварини природного угрупування – ліс. 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Кіт лісовий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4067944" y="1052736"/>
            <a:ext cx="3312368" cy="715963"/>
          </a:xfrm>
        </p:spPr>
        <p:txBody>
          <a:bodyPr/>
          <a:lstStyle/>
          <a:p>
            <a:r>
              <a:rPr lang="uk-UA" sz="4000" dirty="0" smtClean="0"/>
              <a:t>Як виглядає</a:t>
            </a:r>
            <a:endParaRPr lang="ru-RU" sz="4000" dirty="0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195736" y="2321496"/>
            <a:ext cx="6696744" cy="3699792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uk-U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uk-UA" sz="2400" dirty="0" smtClean="0">
                <a:latin typeface="+mn-lt"/>
                <a:ea typeface="+mn-ea"/>
                <a:cs typeface="+mn-cs"/>
              </a:rPr>
              <a:t>	</a:t>
            </a:r>
            <a:r>
              <a:rPr lang="uk-UA" sz="24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Загалом </a:t>
            </a:r>
            <a:r>
              <a:rPr lang="uk-UA" sz="24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подібний до свійського кота, </a:t>
            </a:r>
            <a:r>
              <a:rPr lang="uk-UA" sz="24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	але </a:t>
            </a:r>
            <a:r>
              <a:rPr lang="uk-UA" sz="24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відрізняється дещо більшими </a:t>
            </a:r>
            <a:r>
              <a:rPr lang="uk-UA" sz="24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	розмірами </a:t>
            </a:r>
            <a:r>
              <a:rPr lang="uk-UA" sz="24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(довжина тіла до 90 см) і відносно коротким притупленим хвостом, </a:t>
            </a:r>
            <a:r>
              <a:rPr lang="uk-UA" sz="24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покільцьованим </a:t>
            </a:r>
            <a:r>
              <a:rPr lang="uk-UA" sz="24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кількома (частіше 3-4) темними смугами. Кінчик хвоста чорний. Підошви лап чорні. Очі блакитні або сірі. </a:t>
            </a:r>
            <a:r>
              <a:rPr lang="uk-UA" sz="24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Череп </a:t>
            </a:r>
            <a:r>
              <a:rPr lang="uk-UA" sz="24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крупний, довжиною 90-110 мм, звичайно без носового прогину.</a:t>
            </a:r>
            <a:endParaRPr lang="ru-RU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Рисунок 3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60648"/>
            <a:ext cx="2024669" cy="2923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4067944" y="1052736"/>
            <a:ext cx="3312368" cy="715963"/>
          </a:xfrm>
        </p:spPr>
        <p:txBody>
          <a:bodyPr/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Де живе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339752" y="1988840"/>
            <a:ext cx="6624736" cy="2016224"/>
          </a:xfrm>
        </p:spPr>
        <p:txBody>
          <a:bodyPr/>
          <a:lstStyle/>
          <a:p>
            <a:pPr lvl="2">
              <a:lnSpc>
                <a:spcPct val="80000"/>
              </a:lnSpc>
            </a:pPr>
            <a:r>
              <a:rPr lang="uk-UA" b="1" dirty="0" smtClean="0">
                <a:solidFill>
                  <a:schemeClr val="tx1">
                    <a:lumMod val="50000"/>
                  </a:schemeClr>
                </a:solidFill>
              </a:rPr>
              <a:t>Поширення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pPr lvl="2">
              <a:lnSpc>
                <a:spcPct val="80000"/>
              </a:lnSpc>
              <a:buNone/>
            </a:pPr>
            <a:r>
              <a:rPr lang="uk-UA" sz="2000" dirty="0" smtClean="0">
                <a:solidFill>
                  <a:schemeClr val="tx1"/>
                </a:solidFill>
                <a:latin typeface="+mn-lt"/>
              </a:rPr>
              <a:t>	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Українські</a:t>
            </a: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 Карпати, 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Закарпаття. </a:t>
            </a: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Невелика популяція кота лісового виявлена в Чернівецькій області 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та Житомирській. Поширений </a:t>
            </a: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також у деяких країнах Західної і Центральної Європи та Малої Азії.</a:t>
            </a:r>
            <a:endParaRPr lang="ru-RU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Рисунок 4" descr="lisoviy_kit_hah.co_.ua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011" y="332656"/>
            <a:ext cx="3241542" cy="2431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411760" y="3861048"/>
            <a:ext cx="63367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43000" lvl="2" indent="-2286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uk-UA" b="1" dirty="0">
                <a:solidFill>
                  <a:schemeClr val="tx1">
                    <a:lumMod val="50000"/>
                  </a:schemeClr>
                </a:solidFill>
              </a:rPr>
              <a:t>Місця </a:t>
            </a:r>
            <a:r>
              <a:rPr lang="uk-UA" b="1" dirty="0" smtClean="0">
                <a:solidFill>
                  <a:schemeClr val="tx1">
                    <a:lumMod val="50000"/>
                  </a:schemeClr>
                </a:solidFill>
              </a:rPr>
              <a:t>перебування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:</a:t>
            </a:r>
          </a:p>
          <a:p>
            <a:pPr marL="1143000" lvl="2" indent="-228600" algn="l">
              <a:lnSpc>
                <a:spcPct val="80000"/>
              </a:lnSpc>
              <a:spcBef>
                <a:spcPct val="20000"/>
              </a:spcBef>
            </a:pP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</a:rPr>
              <a:t>	Селиться в горах, у глухих дубових, дубово-грабових, букових і мішаних, рідко ялинових лісах (висота 300–900 м), у плавнях в очеретяних заростях, часто влаштовує гнізда на плавучих острівцях.</a:t>
            </a:r>
            <a:endParaRPr kumimoji="0" lang="uk-UA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3779912" y="1052736"/>
            <a:ext cx="3888432" cy="787971"/>
          </a:xfrm>
        </p:spPr>
        <p:txBody>
          <a:bodyPr/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Чим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живиться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339752" y="2852936"/>
            <a:ext cx="7020272" cy="1656184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uk-U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uk-UA" sz="2400" dirty="0" smtClean="0">
                <a:latin typeface="+mn-lt"/>
                <a:ea typeface="+mn-ea"/>
                <a:cs typeface="+mn-cs"/>
              </a:rPr>
              <a:t>	</a:t>
            </a:r>
            <a:r>
              <a:rPr lang="uk-U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Живиться переважно мишовидними гризунами, рідше птахами, плазунами, у крайніх випадках — трупами тварин.</a:t>
            </a:r>
            <a:endParaRPr lang="uk-UA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Рисунок 4" descr="3a75bffc9ae5a5ec50358eb63c2f304d64b0bc5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764704"/>
            <a:ext cx="3048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3995936" y="1268760"/>
            <a:ext cx="3888432" cy="787971"/>
          </a:xfrm>
        </p:spPr>
        <p:txBody>
          <a:bodyPr/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Як живе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411760" y="2492896"/>
            <a:ext cx="6552728" cy="3672408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uk-U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uk-UA" sz="2400" dirty="0" smtClean="0">
                <a:latin typeface="+mn-lt"/>
                <a:ea typeface="+mn-ea"/>
                <a:cs typeface="+mn-cs"/>
              </a:rPr>
              <a:t>	</a:t>
            </a:r>
            <a:r>
              <a:rPr lang="uk-U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Веде прихований спосіб життя. </a:t>
            </a:r>
          </a:p>
          <a:p>
            <a:pPr>
              <a:lnSpc>
                <a:spcPct val="80000"/>
              </a:lnSpc>
              <a:buNone/>
            </a:pPr>
            <a:r>
              <a:rPr lang="uk-UA" sz="2400" dirty="0" smtClean="0"/>
              <a:t>	</a:t>
            </a:r>
            <a:r>
              <a:rPr lang="uk-U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Селиться поодинці. Активний у сутінках та вночі. Теплолюбна тварина. Водиться в місцях, що добре прогріваються сонцем, з густим травостоєм, старими дуплистими деревами, в чагарнику. Виводкові лігва влаштовує в дуплах дерев, розколинах скель, під купами сушняку і колод, у норах борсука та лисиць, зрідка — на горищах лісових будинків, в очеретяних заростях. </a:t>
            </a:r>
            <a:endParaRPr lang="uk-UA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Рисунок 6" descr="завантаженн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92696"/>
            <a:ext cx="3065696" cy="2021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3779912" y="1052736"/>
            <a:ext cx="4104456" cy="1224136"/>
          </a:xfrm>
        </p:spPr>
        <p:txBody>
          <a:bodyPr/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Чому потребує охорони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339752" y="2852936"/>
            <a:ext cx="6552728" cy="3168352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uk-U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uk-UA" sz="24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Інтенсивне </a:t>
            </a:r>
            <a:r>
              <a:rPr lang="uk-UA" sz="24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вирубування лісу, різке скорочення площ старих листяних лісів, особливо дібров, створення штучних лісових насаджень і активне рекреаційне використання лісів, знищення особин виду під час відстрілу бродячих домашніх котів, застосування мисливських капканів.</a:t>
            </a:r>
            <a:endParaRPr lang="uk-UA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Рисунок 6" descr="завантаження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76672"/>
            <a:ext cx="3354471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3779912" y="1412776"/>
            <a:ext cx="4608512" cy="1224136"/>
          </a:xfrm>
        </p:spPr>
        <p:txBody>
          <a:bodyPr/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Де охороняється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411760" y="3501008"/>
            <a:ext cx="6552728" cy="2448272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uk-U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uk-UA" sz="2400" dirty="0" smtClean="0">
                <a:latin typeface="+mn-lt"/>
                <a:ea typeface="+mn-ea"/>
                <a:cs typeface="+mn-cs"/>
              </a:rPr>
              <a:t>	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24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Занесено до Червоної книги України. Охороняється кіт лісовий в заповідниках Карпатському (біосферний), Дунайські Плавні (природний), в Карпатському національному природному парку.</a:t>
            </a:r>
            <a:endParaRPr lang="uk-UA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Рисунок 5" descr="800px-Felis_silvestris_silvestr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4664"/>
            <a:ext cx="2847997" cy="3292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133600"/>
            <a:ext cx="7655768" cy="1223392"/>
          </a:xfrm>
        </p:spPr>
        <p:txBody>
          <a:bodyPr/>
          <a:lstStyle/>
          <a:p>
            <a:pPr algn="ctr"/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Дякую за увагу!</a:t>
            </a:r>
            <a:endParaRPr lang="uk-UA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1">
      <a:dk1>
        <a:srgbClr val="4D4D4D"/>
      </a:dk1>
      <a:lt1>
        <a:srgbClr val="FFFFFF"/>
      </a:lt1>
      <a:dk2>
        <a:srgbClr val="4D4D4D"/>
      </a:dk2>
      <a:lt2>
        <a:srgbClr val="306778"/>
      </a:lt2>
      <a:accent1>
        <a:srgbClr val="59994F"/>
      </a:accent1>
      <a:accent2>
        <a:srgbClr val="7FA14B"/>
      </a:accent2>
      <a:accent3>
        <a:srgbClr val="FFFFFF"/>
      </a:accent3>
      <a:accent4>
        <a:srgbClr val="404040"/>
      </a:accent4>
      <a:accent5>
        <a:srgbClr val="B5CAB2"/>
      </a:accent5>
      <a:accent6>
        <a:srgbClr val="729143"/>
      </a:accent6>
      <a:hlink>
        <a:srgbClr val="8A8B7D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F4FBE"/>
        </a:lt2>
        <a:accent1>
          <a:srgbClr val="0664E4"/>
        </a:accent1>
        <a:accent2>
          <a:srgbClr val="0A8AF4"/>
        </a:accent2>
        <a:accent3>
          <a:srgbClr val="FFFFFF"/>
        </a:accent3>
        <a:accent4>
          <a:srgbClr val="404040"/>
        </a:accent4>
        <a:accent5>
          <a:srgbClr val="AAB8EF"/>
        </a:accent5>
        <a:accent6>
          <a:srgbClr val="087DDD"/>
        </a:accent6>
        <a:hlink>
          <a:srgbClr val="0B99F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345B9"/>
        </a:lt2>
        <a:accent1>
          <a:srgbClr val="1E65CA"/>
        </a:accent1>
        <a:accent2>
          <a:srgbClr val="2C77D1"/>
        </a:accent2>
        <a:accent3>
          <a:srgbClr val="FFFFFF"/>
        </a:accent3>
        <a:accent4>
          <a:srgbClr val="404040"/>
        </a:accent4>
        <a:accent5>
          <a:srgbClr val="ABB8E1"/>
        </a:accent5>
        <a:accent6>
          <a:srgbClr val="276BBD"/>
        </a:accent6>
        <a:hlink>
          <a:srgbClr val="4091D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5CA3E0"/>
        </a:lt2>
        <a:accent1>
          <a:srgbClr val="6DAFE4"/>
        </a:accent1>
        <a:accent2>
          <a:srgbClr val="72B3E5"/>
        </a:accent2>
        <a:accent3>
          <a:srgbClr val="FFFFFF"/>
        </a:accent3>
        <a:accent4>
          <a:srgbClr val="404040"/>
        </a:accent4>
        <a:accent5>
          <a:srgbClr val="BAD4EF"/>
        </a:accent5>
        <a:accent6>
          <a:srgbClr val="67A2CF"/>
        </a:accent6>
        <a:hlink>
          <a:srgbClr val="7DB8E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2D2D2D"/>
        </a:lt2>
        <a:accent1>
          <a:srgbClr val="353535"/>
        </a:accent1>
        <a:accent2>
          <a:srgbClr val="4F4F4F"/>
        </a:accent2>
        <a:accent3>
          <a:srgbClr val="FFFFFF"/>
        </a:accent3>
        <a:accent4>
          <a:srgbClr val="404040"/>
        </a:accent4>
        <a:accent5>
          <a:srgbClr val="AEAEAE"/>
        </a:accent5>
        <a:accent6>
          <a:srgbClr val="474747"/>
        </a:accent6>
        <a:hlink>
          <a:srgbClr val="7D7D7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69ADC2"/>
        </a:lt2>
        <a:accent1>
          <a:srgbClr val="59994F"/>
        </a:accent1>
        <a:accent2>
          <a:srgbClr val="7FA14B"/>
        </a:accent2>
        <a:accent3>
          <a:srgbClr val="FFFFFF"/>
        </a:accent3>
        <a:accent4>
          <a:srgbClr val="404040"/>
        </a:accent4>
        <a:accent5>
          <a:srgbClr val="B5CAB2"/>
        </a:accent5>
        <a:accent6>
          <a:srgbClr val="729143"/>
        </a:accent6>
        <a:hlink>
          <a:srgbClr val="8A8B7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306778"/>
        </a:lt2>
        <a:accent1>
          <a:srgbClr val="59994F"/>
        </a:accent1>
        <a:accent2>
          <a:srgbClr val="7FA14B"/>
        </a:accent2>
        <a:accent3>
          <a:srgbClr val="FFFFFF"/>
        </a:accent3>
        <a:accent4>
          <a:srgbClr val="404040"/>
        </a:accent4>
        <a:accent5>
          <a:srgbClr val="B5CAB2"/>
        </a:accent5>
        <a:accent6>
          <a:srgbClr val="729143"/>
        </a:accent6>
        <a:hlink>
          <a:srgbClr val="8A8B7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81</TotalTime>
  <Words>46</Words>
  <Application>Microsoft Office PowerPoint</Application>
  <PresentationFormat>Екран (4:3)</PresentationFormat>
  <Paragraphs>28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9" baseType="lpstr">
      <vt:lpstr>powerpoint-template</vt:lpstr>
      <vt:lpstr>Тварини природного угрупування – ліс. Кіт лісовий</vt:lpstr>
      <vt:lpstr>Як виглядає</vt:lpstr>
      <vt:lpstr>Де живе</vt:lpstr>
      <vt:lpstr>Чим живиться</vt:lpstr>
      <vt:lpstr>Як живе</vt:lpstr>
      <vt:lpstr>Чому потребує охорони</vt:lpstr>
      <vt:lpstr>Де охороняється</vt:lpstr>
      <vt:lpstr>Дякую за увагу!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ISS</dc:creator>
  <cp:lastModifiedBy>ISS</cp:lastModifiedBy>
  <cp:revision>7</cp:revision>
  <dcterms:created xsi:type="dcterms:W3CDTF">2015-04-08T18:14:54Z</dcterms:created>
  <dcterms:modified xsi:type="dcterms:W3CDTF">2015-04-08T19:40:47Z</dcterms:modified>
</cp:coreProperties>
</file>